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9" r:id="rId3"/>
  </p:sldMasterIdLst>
  <p:notesMasterIdLst>
    <p:notesMasterId r:id="rId12"/>
  </p:notesMasterIdLst>
  <p:handoutMasterIdLst>
    <p:handoutMasterId r:id="rId13"/>
  </p:handoutMasterIdLst>
  <p:sldIdLst>
    <p:sldId id="260" r:id="rId4"/>
    <p:sldId id="258" r:id="rId5"/>
    <p:sldId id="256" r:id="rId6"/>
    <p:sldId id="262" r:id="rId7"/>
    <p:sldId id="264" r:id="rId8"/>
    <p:sldId id="266" r:id="rId9"/>
    <p:sldId id="261" r:id="rId10"/>
    <p:sldId id="267" r:id="rId11"/>
  </p:sldIdLst>
  <p:sldSz cx="12192000" cy="685800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244B66"/>
    <a:srgbClr val="003399"/>
    <a:srgbClr val="264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F0FC-843F-4974-BD1C-A71BE24984E2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4617-5AC5-4862-9BB8-FF766152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9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89F266E5-1BBA-4809-9F48-7E2205845E7F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46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AC2BD285-C010-4406-932C-1E8D6D761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D285-C010-4406-932C-1E8D6D761A3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5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D285-C010-4406-932C-1E8D6D761A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6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D285-C010-4406-932C-1E8D6D761A3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1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133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39680" y="149400"/>
            <a:ext cx="8167680" cy="33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241560" y="3021120"/>
            <a:ext cx="555516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FFE0B71-00F8-4AC1-A913-879279CEB0A4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1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4380" cy="690245"/>
          </a:xfrm>
          <a:custGeom>
            <a:avLst/>
            <a:gdLst/>
            <a:ahLst/>
            <a:cxnLst/>
            <a:rect l="l" t="t" r="r" b="b"/>
            <a:pathLst>
              <a:path w="12184380" h="690245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97592" y="15938"/>
            <a:ext cx="1813305" cy="6842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700" y="149478"/>
            <a:ext cx="816800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1439" y="3021202"/>
            <a:ext cx="5555615" cy="3468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8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 object 16"/>
          <p:cNvSpPr/>
          <p:nvPr/>
        </p:nvSpPr>
        <p:spPr>
          <a:xfrm>
            <a:off x="0" y="0"/>
            <a:ext cx="12184200" cy="689760"/>
          </a:xfrm>
          <a:custGeom>
            <a:avLst/>
            <a:gdLst>
              <a:gd name="textAreaLeft" fmla="*/ 0 w 12184200"/>
              <a:gd name="textAreaRight" fmla="*/ 12184560 w 12184200"/>
              <a:gd name="textAreaTop" fmla="*/ 0 h 689760"/>
              <a:gd name="textAreaBottom" fmla="*/ 690120 h 689760"/>
            </a:gdLst>
            <a:ahLst/>
            <a:cxnLst/>
            <a:rect l="textAreaLeft" t="textAreaTop" r="textAreaRight" b="textAreaBottom"/>
            <a:pathLst>
              <a:path w="12184380" h="690245">
                <a:moveTo>
                  <a:pt x="0" y="690117"/>
                </a:moveTo>
                <a:lnTo>
                  <a:pt x="12184375" y="690117"/>
                </a:lnTo>
                <a:lnTo>
                  <a:pt x="12184375" y="0"/>
                </a:lnTo>
                <a:lnTo>
                  <a:pt x="0" y="0"/>
                </a:lnTo>
                <a:lnTo>
                  <a:pt x="0" y="690117"/>
                </a:lnTo>
                <a:close/>
              </a:path>
            </a:pathLst>
          </a:custGeom>
          <a:solidFill>
            <a:srgbClr val="1741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l" rtl="0"/>
            <a:endParaRPr lang="ru-RU" kern="1200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bg object 17"/>
          <p:cNvPicPr/>
          <p:nvPr/>
        </p:nvPicPr>
        <p:blipFill>
          <a:blip r:embed="rId3"/>
          <a:stretch/>
        </p:blipFill>
        <p:spPr>
          <a:xfrm>
            <a:off x="10197720" y="15840"/>
            <a:ext cx="1812960" cy="68400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39680" y="149400"/>
            <a:ext cx="8167680" cy="330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241560" y="3021120"/>
            <a:ext cx="555516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ftr" idx="4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rtl="0"/>
            <a:r>
              <a:rPr kern="1200">
                <a:ea typeface="+mn-ea"/>
                <a:cs typeface="+mn-cs"/>
              </a:rPr>
              <a:t>&lt;нижний колонтитул&gt;</a:t>
            </a:r>
          </a:p>
        </p:txBody>
      </p:sp>
      <p:sp>
        <p:nvSpPr>
          <p:cNvPr id="13" name="PlaceHolder 4"/>
          <p:cNvSpPr>
            <a:spLocks noGrp="1"/>
          </p:cNvSpPr>
          <p:nvPr>
            <p:ph type="dt" idx="5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lnSpc>
                <a:spcPct val="100000"/>
              </a:lnSpc>
              <a:buNone/>
              <a:defRPr lang="en-US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algn="l" rtl="0"/>
            <a:r>
              <a:rPr kern="120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t>&lt;дата/время&gt;</a:t>
            </a:r>
            <a:endParaRPr lang="ru-RU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6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rtl="0"/>
            <a:fld id="{CA9463D9-5283-4B90-9FFA-38F73325EC72}" type="slidenum">
              <a:rPr kern="1200">
                <a:solidFill>
                  <a:srgbClr val="000000">
                    <a:tint val="75000"/>
                  </a:srgbClr>
                </a:solidFill>
                <a:ea typeface="+mn-ea"/>
                <a:cs typeface="+mn-cs"/>
              </a:rPr>
              <a:pPr rtl="0"/>
              <a:t>‹#›</a:t>
            </a:fld>
            <a:endParaRPr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3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9B262BE-CACB-C8EC-AED3-70560AE88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"/>
            <a:ext cx="12192000" cy="68567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1C287A-893C-095D-C80D-63DD9ECD08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656077"/>
            <a:ext cx="1813286" cy="684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7924AC-8F77-F47C-3D54-EE58C7BD2B63}"/>
              </a:ext>
            </a:extLst>
          </p:cNvPr>
          <p:cNvSpPr txBox="1"/>
          <p:nvPr/>
        </p:nvSpPr>
        <p:spPr>
          <a:xfrm>
            <a:off x="555172" y="3029509"/>
            <a:ext cx="113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Montserrat Medium" panose="00000600000000000000" pitchFamily="2" charset="-52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76932A-C4D2-472F-B9D8-5FFC0E9702B3}"/>
              </a:ext>
            </a:extLst>
          </p:cNvPr>
          <p:cNvSpPr txBox="1"/>
          <p:nvPr/>
        </p:nvSpPr>
        <p:spPr>
          <a:xfrm>
            <a:off x="1295400" y="2275456"/>
            <a:ext cx="92936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рием в общеобразовательные организации иностранных граждан и лиц без гражданства и проведение тестирования на знание русского языка, достаточного для освоения образовательных программ</a:t>
            </a:r>
            <a:endParaRPr lang="ru-RU" sz="3200" b="1" dirty="0">
              <a:solidFill>
                <a:schemeClr val="bg1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r="61029"/>
          <a:stretch/>
        </p:blipFill>
        <p:spPr>
          <a:xfrm>
            <a:off x="3429000" y="610907"/>
            <a:ext cx="881200" cy="9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657600" y="3537065"/>
            <a:ext cx="2253496" cy="210173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b="1" spc="-5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Порядок </a:t>
            </a:r>
            <a:r>
              <a:rPr lang="ru-RU" sz="8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приема на обучение по образовательным программам начального общего, основного общего и среднего общего образования</a:t>
            </a:r>
            <a:endParaRPr lang="ru-RU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78C2574B-A034-4B49-ACB5-ED7B55B4EAB6}"/>
              </a:ext>
            </a:extLst>
          </p:cNvPr>
          <p:cNvSpPr/>
          <p:nvPr/>
        </p:nvSpPr>
        <p:spPr>
          <a:xfrm>
            <a:off x="9656751" y="3657600"/>
            <a:ext cx="2245876" cy="21336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53F643BC-F9CE-7307-83CC-A19D2C145C1C}"/>
              </a:ext>
            </a:extLst>
          </p:cNvPr>
          <p:cNvSpPr/>
          <p:nvPr/>
        </p:nvSpPr>
        <p:spPr>
          <a:xfrm>
            <a:off x="-4430" y="0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038F5BE-6697-4C0F-A479-02C856AAF3DA}"/>
              </a:ext>
            </a:extLst>
          </p:cNvPr>
          <p:cNvSpPr txBox="1"/>
          <p:nvPr/>
        </p:nvSpPr>
        <p:spPr>
          <a:xfrm>
            <a:off x="175284" y="308761"/>
            <a:ext cx="9718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2000" b="1" kern="1200" cap="all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 РОССИИ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3657600" y="1127956"/>
            <a:ext cx="2245876" cy="2409109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№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171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от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04 марта 2025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г.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 </a:t>
            </a:r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0261CF57-2A4A-46A6-9103-EAED3F35D58D}"/>
              </a:ext>
            </a:extLst>
          </p:cNvPr>
          <p:cNvSpPr/>
          <p:nvPr/>
        </p:nvSpPr>
        <p:spPr>
          <a:xfrm>
            <a:off x="9668331" y="1149912"/>
            <a:ext cx="2245876" cy="2507688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xmlns="" id="{72068B0E-B635-B35E-1667-AEF389D8F6FD}"/>
              </a:ext>
            </a:extLst>
          </p:cNvPr>
          <p:cNvSpPr/>
          <p:nvPr/>
        </p:nvSpPr>
        <p:spPr bwMode="auto">
          <a:xfrm>
            <a:off x="9690307" y="1447800"/>
            <a:ext cx="2273093" cy="154952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№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170 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от 04 марта 2025 г.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«Об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граждан и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лиц без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гражданства»</a:t>
            </a: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xmlns="" id="{72068B0E-B635-B35E-1667-AEF389D8F6FD}"/>
              </a:ext>
            </a:extLst>
          </p:cNvPr>
          <p:cNvSpPr/>
          <p:nvPr/>
        </p:nvSpPr>
        <p:spPr bwMode="auto">
          <a:xfrm>
            <a:off x="9688210" y="3733963"/>
            <a:ext cx="2240987" cy="167263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Порядок </a:t>
            </a:r>
            <a:r>
              <a:rPr lang="ru-RU" sz="8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</a:t>
            </a:r>
            <a:r>
              <a:rPr lang="ru-RU" sz="8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гражданства</a:t>
            </a: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6" y="1070876"/>
            <a:ext cx="3355855" cy="47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74" y="1181957"/>
            <a:ext cx="3262480" cy="460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014" y="0"/>
            <a:ext cx="1198422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</a:t>
            </a:r>
          </a:p>
        </p:txBody>
      </p:sp>
      <p:grpSp>
        <p:nvGrpSpPr>
          <p:cNvPr id="27" name="object 23"/>
          <p:cNvGrpSpPr/>
          <p:nvPr/>
        </p:nvGrpSpPr>
        <p:grpSpPr>
          <a:xfrm>
            <a:off x="13679739" y="5174944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91440" y="853063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ОСНОВАНИЯ ДЛЯ ОТКАЗА В ПРИЕМЕ </a:t>
            </a: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/>
            </a:r>
            <a:b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</a:b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В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ШКОЛУ</a:t>
            </a:r>
          </a:p>
        </p:txBody>
      </p:sp>
      <p:sp>
        <p:nvSpPr>
          <p:cNvPr id="33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110490" y="2438400"/>
            <a:ext cx="5181600" cy="42672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Родители через ЕПГУ, РПГУ, через операторов почтовой связи  подают заявление о приеме на обучение и </a:t>
            </a:r>
            <a:r>
              <a:rPr lang="ru-RU" sz="900" b="1" dirty="0" smtClean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предъявляют</a:t>
            </a: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родство заявителя;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законность нахождения ребенка и его законного (законных) представителя (представителей) на территории Российской Федерации 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документы, подтверждающие право иностранного гражданина или лица без гражданства на пребывание (проживание) в Российской Федерации);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прохождение государственной дактилоскопической регистрации 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изучение русского языка ребенком в образовательных организациях иностранного (иностранных) государства (государств) (со 2 по 11 класс) (при наличии);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удостоверяющих личность   ребенка;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присвоение родителю ИНН,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копия СНИЛС родителя (при наличии), а также СНИЛС ребенка (при наличии);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медицинское заключение об отсутствии у ребенка инфекционных заболеваний, представляющих опасность для окружающих;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осуществление родителем (законным представителем) трудовой деятельности (при наличии).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Все документы представляются на русском языке или вместе с заверенным в установленном порядке</a:t>
            </a:r>
            <a:r>
              <a:rPr kumimoji="0" lang="ru-RU" sz="10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переводом на русский язык.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10490" y="1651501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ЗАЯВЛЕНИЕ И ПЕРЕЧЕНЬ ДОКУМЕНТОВ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181600" y="853063"/>
            <a:ext cx="6557010" cy="7131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Ребенок не может быть зачислен в школу только в том случае, если в ней нет свободных мет;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представлен документ, подтверждающий законность нахождения на территории России;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kern="12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прошел тестирование.</a:t>
            </a:r>
            <a:endParaRPr lang="ru-RU" sz="1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5562600" y="1657851"/>
            <a:ext cx="60960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cs typeface="Calibri"/>
              </a:rPr>
              <a:t>     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ПРОВЕРКА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ДОКУМЕНТОВ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,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НАПРАВЛЕНИЕ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 </a:t>
            </a:r>
            <a:br>
              <a:rPr lang="ru-RU" sz="1600" dirty="0" smtClean="0">
                <a:solidFill>
                  <a:schemeClr val="bg1"/>
                </a:solidFill>
                <a:cs typeface="Calibri"/>
              </a:rPr>
            </a:b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</a:t>
            </a: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562600" y="2514599"/>
            <a:ext cx="6252210" cy="3886201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не более 5 рабочих дней проводит проверку комплектности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предоставленных документов;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представлен полный комплект документов,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общеобразовательная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течение 25 рабочих дней проверяет их достоверность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После проверки достоверности документов ребенок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направляется </a:t>
            </a:r>
            <a:b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тестирующую организацию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направлении на тестировании направляется по адресу , указанному в заявлении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 приеме на обучение, и в личный кабинет ЕПГУ;</a:t>
            </a:r>
          </a:p>
          <a:p>
            <a:pPr marL="521335" marR="487680" indent="-171450" algn="just">
              <a:spcBef>
                <a:spcPts val="132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Одновременно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общеобразовательная организация уведомляет тестирующую организацию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электронной форме через ЕПГУ или </a:t>
            </a:r>
            <a:b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 использованием РПГУ;</a:t>
            </a:r>
          </a:p>
          <a:p>
            <a:pPr marL="349885" marR="487680" lvl="0" algn="ctr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chemeClr val="tx1"/>
                </a:solidFill>
                <a:cs typeface="Calibri"/>
              </a:rPr>
              <a:t/>
            </a:r>
            <a:br>
              <a:rPr lang="ru-RU" sz="1200" dirty="0">
                <a:solidFill>
                  <a:schemeClr val="tx1"/>
                </a:solidFill>
                <a:cs typeface="Calibri"/>
              </a:rPr>
            </a:br>
            <a:r>
              <a:rPr lang="ru-RU" sz="1200" dirty="0">
                <a:solidFill>
                  <a:srgbClr val="FF0000"/>
                </a:solidFill>
                <a:latin typeface="Century Gothic" pitchFamily="34" charset="0"/>
                <a:ea typeface="Times New Roman"/>
              </a:rPr>
              <a:t>Если предоставлен неполный комплект документов, общеобразовательная организация не рассматривает заявление!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495925" y="159258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20014" y="1564505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</a:t>
            </a:r>
          </a:p>
        </p:txBody>
      </p:sp>
      <p:grpSp>
        <p:nvGrpSpPr>
          <p:cNvPr id="27" name="object 23"/>
          <p:cNvGrpSpPr/>
          <p:nvPr/>
        </p:nvGrpSpPr>
        <p:grpSpPr>
          <a:xfrm>
            <a:off x="13679739" y="5174944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63830" y="810776"/>
            <a:ext cx="1165098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ПОСЛЕ</a:t>
            </a:r>
            <a:r>
              <a:rPr lang="ru-RU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ПРОХОЖДЕНИЯ</a:t>
            </a:r>
            <a:r>
              <a:rPr lang="ru-RU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ТЕСТИРОВАНИЯ</a:t>
            </a:r>
          </a:p>
        </p:txBody>
      </p:sp>
      <p:sp>
        <p:nvSpPr>
          <p:cNvPr id="33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248400" y="5122282"/>
            <a:ext cx="5393055" cy="1433466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628650"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Если заявление о приеме на обучение подано в электронном виде, запрещается требовать копии документов за исключение копий или оригиналов документов, подтверждение которых в электронном виде невозможно.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5774D27-CCA7-420A-9898-AC425DB41851}"/>
              </a:ext>
            </a:extLst>
          </p:cNvPr>
          <p:cNvSpPr/>
          <p:nvPr/>
        </p:nvSpPr>
        <p:spPr>
          <a:xfrm>
            <a:off x="163830" y="2644425"/>
            <a:ext cx="1172337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ДОПОЛНИТЕЛЬНО 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163830" y="1635174"/>
            <a:ext cx="3112770" cy="87942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Тестирующая организация </a:t>
            </a:r>
            <a:r>
              <a:rPr lang="ru-RU" sz="11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3-х дней </a:t>
            </a:r>
            <a:r>
              <a:rPr lang="ru-RU" sz="11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тестирования уведомляет образовательную организацию (школу) о результатах</a:t>
            </a:r>
            <a:endParaRPr lang="ru-RU" sz="11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248400" y="3605541"/>
            <a:ext cx="5393055" cy="12954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Граждане</a:t>
            </a:r>
            <a:r>
              <a:rPr lang="ru-RU" sz="1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Белоруссии при приеме в школу предъявляют: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свидетельства о рождении ребенка;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паспорта;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справку о регистрации по месту жительства.</a:t>
            </a:r>
          </a:p>
        </p:txBody>
      </p:sp>
      <p:sp>
        <p:nvSpPr>
          <p:cNvPr id="36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505200" y="1673775"/>
            <a:ext cx="4038600" cy="856749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Информация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 результатах тестирования и рассмотрения заявления о приеме на обучение направляется по адресу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(почтовый или электронный), указанному в заявлении о приеме на обучение, и в личный кабинет ЕПГУ</a:t>
            </a:r>
          </a:p>
        </p:txBody>
      </p:sp>
      <p:sp>
        <p:nvSpPr>
          <p:cNvPr id="39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7848600" y="1657850"/>
            <a:ext cx="4038600" cy="87267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Руководитель  общеобразовательной организации издает распорядительный акт о приеме на обучение ребенка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5 рабочих дней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официального поступления информации об успешном прохождении тестирования</a:t>
            </a:r>
          </a:p>
        </p:txBody>
      </p:sp>
      <p:sp>
        <p:nvSpPr>
          <p:cNvPr id="41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76200" y="3552825"/>
            <a:ext cx="5806440" cy="231457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171450" algn="just">
              <a:spcAft>
                <a:spcPts val="0"/>
              </a:spcAft>
            </a:pPr>
            <a:r>
              <a:rPr lang="ru-RU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Пункт 26(1) Порядка не распространяется на</a:t>
            </a:r>
            <a:r>
              <a:rPr lang="en-US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  <a:r>
              <a:rPr lang="ru-RU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иностранных граждан, указанных в подпункте   2 пункта 20 и пункте 21 статьи 5 Федерального закона от 25 июля 2002 г. № 115-ФЗ</a:t>
            </a: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«О правовом положении иностранных граждан в Российской Федерации».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Иностранные граждане, указанные в абзаце первом настоящего пункта Порядка, предъявляют следующие документы: 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свидетельства о рождении ребенка;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паспорта;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справку о регистрации по месту жительства.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3355" y="751859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3355" y="253052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oogle Shape;31751;p85">
            <a:extLst>
              <a:ext uri="{FF2B5EF4-FFF2-40B4-BE49-F238E27FC236}">
                <a16:creationId xmlns:a16="http://schemas.microsoft.com/office/drawing/2014/main" xmlns="" id="{016ACB2C-752E-1363-490A-42737581C7CC}"/>
              </a:ext>
            </a:extLst>
          </p:cNvPr>
          <p:cNvGrpSpPr/>
          <p:nvPr/>
        </p:nvGrpSpPr>
        <p:grpSpPr>
          <a:xfrm>
            <a:off x="6400800" y="5415626"/>
            <a:ext cx="413205" cy="413205"/>
            <a:chOff x="6243125" y="3052825"/>
            <a:chExt cx="363425" cy="363425"/>
          </a:xfrm>
          <a:solidFill>
            <a:schemeClr val="tx1"/>
          </a:solidFill>
        </p:grpSpPr>
        <p:sp>
          <p:nvSpPr>
            <p:cNvPr id="19" name="Google Shape;31752;p85">
              <a:extLst>
                <a:ext uri="{FF2B5EF4-FFF2-40B4-BE49-F238E27FC236}">
                  <a16:creationId xmlns:a16="http://schemas.microsoft.com/office/drawing/2014/main" xmlns="" id="{BC6F4595-4406-321B-29E9-37EA0843C5B9}"/>
                </a:ext>
              </a:extLst>
            </p:cNvPr>
            <p:cNvSpPr/>
            <p:nvPr/>
          </p:nvSpPr>
          <p:spPr>
            <a:xfrm>
              <a:off x="6243125" y="305282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3673" y="556"/>
                  </a:moveTo>
                  <a:cubicBezTo>
                    <a:pt x="13827" y="556"/>
                    <a:pt x="13951" y="711"/>
                    <a:pt x="13951" y="865"/>
                  </a:cubicBezTo>
                  <a:lnTo>
                    <a:pt x="13951" y="10401"/>
                  </a:lnTo>
                  <a:lnTo>
                    <a:pt x="8550" y="10401"/>
                  </a:lnTo>
                  <a:cubicBezTo>
                    <a:pt x="8531" y="10399"/>
                    <a:pt x="8513" y="10397"/>
                    <a:pt x="8496" y="10397"/>
                  </a:cubicBezTo>
                  <a:cubicBezTo>
                    <a:pt x="8136" y="10397"/>
                    <a:pt x="8136" y="10961"/>
                    <a:pt x="8496" y="10961"/>
                  </a:cubicBezTo>
                  <a:cubicBezTo>
                    <a:pt x="8513" y="10961"/>
                    <a:pt x="8531" y="10960"/>
                    <a:pt x="8550" y="10957"/>
                  </a:cubicBezTo>
                  <a:lnTo>
                    <a:pt x="13951" y="10957"/>
                  </a:lnTo>
                  <a:lnTo>
                    <a:pt x="13951" y="11790"/>
                  </a:lnTo>
                  <a:cubicBezTo>
                    <a:pt x="13951" y="11975"/>
                    <a:pt x="13827" y="12099"/>
                    <a:pt x="13673" y="12099"/>
                  </a:cubicBezTo>
                  <a:lnTo>
                    <a:pt x="834" y="12099"/>
                  </a:lnTo>
                  <a:cubicBezTo>
                    <a:pt x="680" y="12099"/>
                    <a:pt x="556" y="11975"/>
                    <a:pt x="556" y="11821"/>
                  </a:cubicBezTo>
                  <a:lnTo>
                    <a:pt x="556" y="10957"/>
                  </a:lnTo>
                  <a:lnTo>
                    <a:pt x="5957" y="10957"/>
                  </a:lnTo>
                  <a:cubicBezTo>
                    <a:pt x="6297" y="10926"/>
                    <a:pt x="6297" y="10432"/>
                    <a:pt x="5957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1"/>
                    <a:pt x="680" y="556"/>
                    <a:pt x="834" y="556"/>
                  </a:cubicBezTo>
                  <a:close/>
                  <a:moveTo>
                    <a:pt x="8673" y="12685"/>
                  </a:moveTo>
                  <a:lnTo>
                    <a:pt x="8673" y="13981"/>
                  </a:lnTo>
                  <a:lnTo>
                    <a:pt x="5834" y="13981"/>
                  </a:lnTo>
                  <a:lnTo>
                    <a:pt x="5834" y="12685"/>
                  </a:lnTo>
                  <a:close/>
                  <a:moveTo>
                    <a:pt x="13673" y="1"/>
                  </a:moveTo>
                  <a:lnTo>
                    <a:pt x="13673" y="32"/>
                  </a:lnTo>
                  <a:lnTo>
                    <a:pt x="834" y="32"/>
                  </a:lnTo>
                  <a:cubicBezTo>
                    <a:pt x="371" y="32"/>
                    <a:pt x="1" y="402"/>
                    <a:pt x="1" y="865"/>
                  </a:cubicBezTo>
                  <a:lnTo>
                    <a:pt x="1" y="11821"/>
                  </a:lnTo>
                  <a:cubicBezTo>
                    <a:pt x="1" y="12284"/>
                    <a:pt x="371" y="12685"/>
                    <a:pt x="834" y="12685"/>
                  </a:cubicBezTo>
                  <a:lnTo>
                    <a:pt x="5278" y="12685"/>
                  </a:lnTo>
                  <a:lnTo>
                    <a:pt x="5278" y="13981"/>
                  </a:lnTo>
                  <a:lnTo>
                    <a:pt x="3859" y="13981"/>
                  </a:lnTo>
                  <a:cubicBezTo>
                    <a:pt x="3704" y="13981"/>
                    <a:pt x="3550" y="14105"/>
                    <a:pt x="3581" y="14259"/>
                  </a:cubicBezTo>
                  <a:cubicBezTo>
                    <a:pt x="3581" y="14413"/>
                    <a:pt x="3704" y="14537"/>
                    <a:pt x="3859" y="14537"/>
                  </a:cubicBezTo>
                  <a:lnTo>
                    <a:pt x="10648" y="14537"/>
                  </a:lnTo>
                  <a:cubicBezTo>
                    <a:pt x="10833" y="14537"/>
                    <a:pt x="10957" y="14413"/>
                    <a:pt x="10957" y="14259"/>
                  </a:cubicBezTo>
                  <a:cubicBezTo>
                    <a:pt x="10957" y="14105"/>
                    <a:pt x="10833" y="13981"/>
                    <a:pt x="10648" y="13981"/>
                  </a:cubicBezTo>
                  <a:lnTo>
                    <a:pt x="9260" y="13981"/>
                  </a:lnTo>
                  <a:lnTo>
                    <a:pt x="9260" y="12685"/>
                  </a:lnTo>
                  <a:lnTo>
                    <a:pt x="13673" y="12685"/>
                  </a:lnTo>
                  <a:cubicBezTo>
                    <a:pt x="14136" y="12685"/>
                    <a:pt x="14537" y="12284"/>
                    <a:pt x="14537" y="11821"/>
                  </a:cubicBezTo>
                  <a:lnTo>
                    <a:pt x="14537" y="865"/>
                  </a:lnTo>
                  <a:cubicBezTo>
                    <a:pt x="14537" y="371"/>
                    <a:pt x="14136" y="1"/>
                    <a:pt x="13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753;p85">
              <a:extLst>
                <a:ext uri="{FF2B5EF4-FFF2-40B4-BE49-F238E27FC236}">
                  <a16:creationId xmlns:a16="http://schemas.microsoft.com/office/drawing/2014/main" xmlns="" id="{FB4FE5A1-4609-3323-42D6-36B757E676A8}"/>
                </a:ext>
              </a:extLst>
            </p:cNvPr>
            <p:cNvSpPr/>
            <p:nvPr/>
          </p:nvSpPr>
          <p:spPr>
            <a:xfrm>
              <a:off x="6285575" y="3097575"/>
              <a:ext cx="277775" cy="78725"/>
            </a:xfrm>
            <a:custGeom>
              <a:avLst/>
              <a:gdLst/>
              <a:ahLst/>
              <a:cxnLst/>
              <a:rect l="l" t="t" r="r" b="b"/>
              <a:pathLst>
                <a:path w="11111" h="3149" extrusionOk="0">
                  <a:moveTo>
                    <a:pt x="10555" y="556"/>
                  </a:moveTo>
                  <a:lnTo>
                    <a:pt x="10555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71"/>
                  </a:lnTo>
                  <a:cubicBezTo>
                    <a:pt x="0" y="3025"/>
                    <a:pt x="124" y="3149"/>
                    <a:pt x="278" y="3149"/>
                  </a:cubicBezTo>
                  <a:lnTo>
                    <a:pt x="278" y="3118"/>
                  </a:lnTo>
                  <a:lnTo>
                    <a:pt x="10833" y="3118"/>
                  </a:lnTo>
                  <a:cubicBezTo>
                    <a:pt x="10987" y="3118"/>
                    <a:pt x="11111" y="2995"/>
                    <a:pt x="11111" y="2840"/>
                  </a:cubicBezTo>
                  <a:lnTo>
                    <a:pt x="11111" y="279"/>
                  </a:lnTo>
                  <a:cubicBezTo>
                    <a:pt x="11111" y="124"/>
                    <a:pt x="10987" y="1"/>
                    <a:pt x="1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754;p85">
              <a:extLst>
                <a:ext uri="{FF2B5EF4-FFF2-40B4-BE49-F238E27FC236}">
                  <a16:creationId xmlns:a16="http://schemas.microsoft.com/office/drawing/2014/main" xmlns="" id="{64FB9271-E707-ABDE-31D0-1A53B612CA85}"/>
                </a:ext>
              </a:extLst>
            </p:cNvPr>
            <p:cNvSpPr/>
            <p:nvPr/>
          </p:nvSpPr>
          <p:spPr>
            <a:xfrm>
              <a:off x="6285575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14" y="556"/>
                  </a:moveTo>
                  <a:lnTo>
                    <a:pt x="4414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24" y="3118"/>
                    <a:pt x="278" y="3118"/>
                  </a:cubicBezTo>
                  <a:lnTo>
                    <a:pt x="4722" y="3118"/>
                  </a:lnTo>
                  <a:cubicBezTo>
                    <a:pt x="4877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7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55;p85">
              <a:extLst>
                <a:ext uri="{FF2B5EF4-FFF2-40B4-BE49-F238E27FC236}">
                  <a16:creationId xmlns:a16="http://schemas.microsoft.com/office/drawing/2014/main" xmlns="" id="{8FA054B6-78AD-4268-2E7A-A2A910ADB7C3}"/>
                </a:ext>
              </a:extLst>
            </p:cNvPr>
            <p:cNvSpPr/>
            <p:nvPr/>
          </p:nvSpPr>
          <p:spPr>
            <a:xfrm>
              <a:off x="6438350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44" y="556"/>
                  </a:moveTo>
                  <a:lnTo>
                    <a:pt x="4444" y="2562"/>
                  </a:lnTo>
                  <a:lnTo>
                    <a:pt x="586" y="2562"/>
                  </a:lnTo>
                  <a:lnTo>
                    <a:pt x="586" y="556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54" y="3118"/>
                    <a:pt x="309" y="3118"/>
                  </a:cubicBezTo>
                  <a:lnTo>
                    <a:pt x="4722" y="3118"/>
                  </a:lnTo>
                  <a:cubicBezTo>
                    <a:pt x="4876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6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756;p85">
              <a:extLst>
                <a:ext uri="{FF2B5EF4-FFF2-40B4-BE49-F238E27FC236}">
                  <a16:creationId xmlns:a16="http://schemas.microsoft.com/office/drawing/2014/main" xmlns="" id="{8D4CBFAF-6687-5E5E-19E2-A14E213EBABA}"/>
                </a:ext>
              </a:extLst>
            </p:cNvPr>
            <p:cNvSpPr/>
            <p:nvPr/>
          </p:nvSpPr>
          <p:spPr>
            <a:xfrm>
              <a:off x="6416650" y="3312350"/>
              <a:ext cx="15625" cy="14125"/>
            </a:xfrm>
            <a:custGeom>
              <a:avLst/>
              <a:gdLst/>
              <a:ahLst/>
              <a:cxnLst/>
              <a:rect l="l" t="t" r="r" b="b"/>
              <a:pathLst>
                <a:path w="625" h="565" extrusionOk="0">
                  <a:moveTo>
                    <a:pt x="318" y="1"/>
                  </a:moveTo>
                  <a:cubicBezTo>
                    <a:pt x="160" y="1"/>
                    <a:pt x="0" y="121"/>
                    <a:pt x="35" y="329"/>
                  </a:cubicBezTo>
                  <a:cubicBezTo>
                    <a:pt x="62" y="491"/>
                    <a:pt x="184" y="565"/>
                    <a:pt x="307" y="565"/>
                  </a:cubicBezTo>
                  <a:cubicBezTo>
                    <a:pt x="465" y="565"/>
                    <a:pt x="625" y="444"/>
                    <a:pt x="590" y="236"/>
                  </a:cubicBezTo>
                  <a:cubicBezTo>
                    <a:pt x="563" y="74"/>
                    <a:pt x="441" y="1"/>
                    <a:pt x="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Овал 3"/>
          <p:cNvSpPr/>
          <p:nvPr/>
        </p:nvSpPr>
        <p:spPr>
          <a:xfrm>
            <a:off x="173355" y="3605541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3834" y="4547242"/>
            <a:ext cx="241859" cy="30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170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</a:p>
        </p:txBody>
      </p:sp>
      <p:sp>
        <p:nvSpPr>
          <p:cNvPr id="16" name="object 4"/>
          <p:cNvSpPr txBox="1"/>
          <p:nvPr/>
        </p:nvSpPr>
        <p:spPr>
          <a:xfrm>
            <a:off x="232410" y="1705274"/>
            <a:ext cx="11596369" cy="324448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2 ТЕСТИРОВАНИЕ</a:t>
            </a:r>
            <a:endParaRPr lang="ru-RU" sz="2000" b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6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167004" y="2133599"/>
            <a:ext cx="6005196" cy="409682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на основании направления, выданного образовательной организацией;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Родители не позднее чем через 7 рабочих дней после дня получения направления лично обращаются в тестирующую организацию для записи на тестирование;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Исполнительный орган в сфере образования утверждает расписание проведения тестирования;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датах проведения тестирования, демоверсии диагностических материалов, критерии оценивания размещаются на официальных сайтах тестирующих организаций;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тестирующих организациях организуется пункт прохождения тестирования (далее - ППТ). В ППТ может быть использовано оборудование, применяемое в пунктах проведения экзаменов при проведении ГИА.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по годам обучения. Уровни знания русского языка:  достаточный и недостаточный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8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6219825" y="2133599"/>
            <a:ext cx="5806440" cy="35052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endParaRPr lang="ru-RU" sz="1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7. Тестирование проводится в устной и письменной форме (за исключением тестирования поступающих в 1 класс). Продолжительность проведения  тестирования составляет не более 80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минут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8. Во время проведения тестирования обязательна видео и аудио запись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9.Для проведения тестирования создается комиссия. Для разрешения спорных вопросов создается апелляционная комиссия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10. Перед проведением тестирования проводиться инструктаж ребенка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11. При проведении тестирования ребенку запрещается пользоваться любыми подсказками, средствами связи, фото-, аудио- и видеоаппаратурой, электронно вычислительной техникой, справочными материалами, шпаргалками.</a:t>
            </a:r>
          </a:p>
          <a:p>
            <a:pPr algn="just">
              <a:spcAft>
                <a:spcPts val="0"/>
              </a:spcAft>
            </a:pPr>
            <a:endParaRPr lang="ru-RU" sz="11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случае нарушения запрета ТЕСТИРОВАНИЕ СЧИТАЕТСЯ НЕПРОЙДЕННЫМ.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176529" y="776645"/>
            <a:ext cx="3692207" cy="632224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alibri"/>
                <a:cs typeface="Calibri"/>
              </a:rPr>
              <a:t>ТЕСТИРУЮЩАЯ ОРГАНИЗАЦИЯ </a:t>
            </a:r>
          </a:p>
        </p:txBody>
      </p:sp>
      <p:sp>
        <p:nvSpPr>
          <p:cNvPr id="11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868736" y="804505"/>
            <a:ext cx="8000683" cy="6043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810" marR="969010" lvl="0" indent="20193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800" spc="-10" dirty="0" smtClean="0">
                <a:solidFill>
                  <a:schemeClr val="tx1"/>
                </a:solidFill>
                <a:cs typeface="Calibri"/>
              </a:rPr>
              <a:t>Тестирование проводится в государственных и муниципальных общеобразовательных организациях (далее – тестирующая организация);</a:t>
            </a:r>
            <a:endParaRPr lang="ru-RU" sz="800" dirty="0" smtClean="0">
              <a:solidFill>
                <a:schemeClr val="tx1"/>
              </a:solidFill>
              <a:cs typeface="Calibri"/>
            </a:endParaRPr>
          </a:p>
          <a:p>
            <a:pPr marL="442595" marR="0" lvl="0" indent="-201930" algn="l" defTabSz="914400" eaLnBrk="1" fontAlgn="auto" latinLnBrk="0" hangingPunct="1">
              <a:lnSpc>
                <a:spcPct val="100000"/>
              </a:lnSpc>
              <a:spcBef>
                <a:spcPts val="919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42595" algn="l"/>
              </a:tabLst>
              <a:defRPr/>
            </a:pPr>
            <a:r>
              <a:rPr lang="ru-RU" sz="800" dirty="0" smtClean="0">
                <a:solidFill>
                  <a:schemeClr val="tx1"/>
                </a:solidFill>
                <a:cs typeface="Calibri"/>
              </a:rPr>
              <a:t>Тестирующая организации определяются исполнительными органами в сфере образования;</a:t>
            </a:r>
          </a:p>
          <a:p>
            <a:pPr marL="432434" marR="0" lvl="0" indent="-201295" algn="l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32434" algn="l"/>
              </a:tabLst>
              <a:defRPr/>
            </a:pPr>
            <a:r>
              <a:rPr lang="ru-RU" sz="800" spc="-10" dirty="0" smtClean="0">
                <a:solidFill>
                  <a:schemeClr val="tx1"/>
                </a:solidFill>
                <a:cs typeface="Calibri"/>
              </a:rPr>
              <a:t>Информация о тестирующих организациях и местах проведения тестирования публикуется ИО на ЕПГУ и РПГУ (при наличии технической возможности</a:t>
            </a:r>
            <a:r>
              <a:rPr lang="ru-RU" sz="1050" spc="-10" dirty="0" smtClean="0">
                <a:solidFill>
                  <a:schemeClr val="tx1"/>
                </a:solidFill>
                <a:cs typeface="Calibri"/>
              </a:rPr>
              <a:t>);</a:t>
            </a:r>
            <a:endParaRPr lang="ru-RU" sz="1200" spc="-25" dirty="0" smtClean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6367781" y="5975693"/>
            <a:ext cx="5704204" cy="7553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</a:t>
            </a:r>
            <a:r>
              <a:rPr lang="ru-RU" sz="1200" dirty="0" err="1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Рособрнадзором</a:t>
            </a:r>
            <a:endParaRPr lang="ru-RU" sz="1200" dirty="0">
              <a:solidFill>
                <a:schemeClr val="bg1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03835" y="6260071"/>
            <a:ext cx="6052820" cy="478336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Информация о тестирующих организациях  направляется исполнительным органом в сфере образования в </a:t>
            </a:r>
            <a:r>
              <a:rPr lang="ru-RU" sz="1000" dirty="0" err="1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Минпросвещения</a:t>
            </a: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 России для размещения на сайте в сети «Интернет</a:t>
            </a:r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»</a:t>
            </a:r>
            <a:endParaRPr lang="ru-RU" sz="1000" dirty="0">
              <a:solidFill>
                <a:schemeClr val="bg1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7802" y="729558"/>
            <a:ext cx="415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69" y="38373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  <a:t>ПРИКАЗ № 170 ОТ 04 МАРТА 2025 Г.  </a:t>
            </a:r>
            <a:b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  <a:endParaRPr lang="ru-RU" sz="1400" spc="-10" dirty="0">
              <a:latin typeface="Century Gothic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800" y="762000"/>
            <a:ext cx="4800600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304800" y="840715"/>
            <a:ext cx="563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РЕЗУЛЬТАТЫ ТЕСТИРОВАНИЯ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4801" y="1296084"/>
            <a:ext cx="4800600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304801" y="1295400"/>
            <a:ext cx="5486399" cy="2448874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Тестирующая организация в течение 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тестирования.</a:t>
            </a:r>
          </a:p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Исполнительные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органы в сфере образования предоставляют МВД доступ к сведениям о тестировании и зачислении в школу в государственных информационных системах субъектах РФ и (или) посредством системы </a:t>
            </a:r>
            <a:r>
              <a:rPr lang="ru-RU" sz="1200" dirty="0" err="1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междведомственного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электронного взаимодействия.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5" y="3962400"/>
            <a:ext cx="4791075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2204784" y="4490695"/>
            <a:ext cx="2900617" cy="1533525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0"/>
              </a:spcAft>
            </a:pPr>
            <a:r>
              <a:rPr lang="ru-RU" sz="1400" dirty="0" smtClean="0">
                <a:solidFill>
                  <a:srgbClr val="003366"/>
                </a:solidFill>
                <a:latin typeface="Century Gothic" pitchFamily="34" charset="0"/>
                <a:ea typeface="Times New Roman"/>
              </a:rPr>
              <a:t>Руководитель  общеобразовательной организации издает распорядительный акт о приеме на обучение ребенка в течение 5 рабочих дней после официального поступления информации об </a:t>
            </a:r>
            <a:r>
              <a:rPr lang="ru-RU" sz="1400" b="1" dirty="0" smtClean="0">
                <a:solidFill>
                  <a:srgbClr val="003366"/>
                </a:solidFill>
                <a:latin typeface="Century Gothic" pitchFamily="34" charset="0"/>
                <a:ea typeface="Times New Roman"/>
              </a:rPr>
              <a:t>успешном прохождении тестирования</a:t>
            </a:r>
            <a:endParaRPr lang="ru-RU" sz="1400" b="1" dirty="0">
              <a:solidFill>
                <a:srgbClr val="003366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3" name="Фигура, имеющая форму буквы L 2"/>
          <p:cNvSpPr/>
          <p:nvPr/>
        </p:nvSpPr>
        <p:spPr>
          <a:xfrm rot="2496345" flipH="1">
            <a:off x="769497" y="4341627"/>
            <a:ext cx="1116765" cy="1364935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14998" y="762000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800725" y="836220"/>
            <a:ext cx="5019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sz="1600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 НЕ ПРОЙДЕНО </a:t>
            </a:r>
          </a:p>
        </p:txBody>
      </p:sp>
      <p:sp>
        <p:nvSpPr>
          <p:cNvPr id="22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714998" y="1401654"/>
            <a:ext cx="6096001" cy="172254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ребенок не прошел тестирование, предлагается пройти дополнительное обучение русскому языку.</a:t>
            </a: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Повторно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пройти тестирование можно не ранее, чем через 3 месяца.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При повторном прохождении тестирования не допускается повторное предоставление ранее использованного варианта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</a:t>
            </a: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00725" y="3466416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95350" algn="l">
              <a:spcBef>
                <a:spcPts val="130"/>
              </a:spcBef>
            </a:pPr>
            <a:r>
              <a:rPr lang="ru-RU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УЧЕТ И ХРАНЕНИЕ МАТЕРИАЛОВ</a:t>
            </a:r>
          </a:p>
        </p:txBody>
      </p:sp>
      <p:sp>
        <p:nvSpPr>
          <p:cNvPr id="24" name="Прямоугольник: скругленные углы 41">
            <a:extLst>
              <a:ext uri="{FF2B5EF4-FFF2-40B4-BE49-F238E27FC236}">
                <a16:creationId xmlns:a16="http://schemas.microsoft.com/office/drawing/2014/main" xmlns="" id="{C46BEFEC-B0A7-417A-B9FC-A91C33D6032C}"/>
              </a:ext>
            </a:extLst>
          </p:cNvPr>
          <p:cNvSpPr/>
          <p:nvPr/>
        </p:nvSpPr>
        <p:spPr>
          <a:xfrm>
            <a:off x="5781675" y="4266865"/>
            <a:ext cx="6010274" cy="175735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Все материалы тестирования хранятся в тестирующей организации. 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Учет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сведений о результатах тестирования обеспечивается исполнительным органом в сфере образования и (или) образовательными организациями. 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Обеспечивается публикация на ЕПГУ (при наличии технической возможности) или РПГУ</a:t>
            </a:r>
          </a:p>
        </p:txBody>
      </p:sp>
    </p:spTree>
    <p:extLst>
      <p:ext uri="{BB962C8B-B14F-4D97-AF65-F5344CB8AC3E}">
        <p14:creationId xmlns:p14="http://schemas.microsoft.com/office/powerpoint/2010/main" val="10338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304575" y="889844"/>
            <a:ext cx="5430225" cy="573955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4300" y="889844"/>
            <a:ext cx="5877900" cy="5739556"/>
          </a:xfrm>
          <a:prstGeom prst="roundRect">
            <a:avLst>
              <a:gd name="adj" fmla="val 4205"/>
            </a:avLst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360000" y="76200"/>
            <a:ext cx="5126400" cy="34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l" rtl="0"/>
            <a:r>
              <a:rPr lang="ru-RU" sz="3200" b="1" kern="1200" spc="-12" dirty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rPr>
              <a:t>ГОРЯЧАЯ ЛИНИЯ</a:t>
            </a:r>
            <a:endParaRPr lang="ru-RU" sz="3200" kern="1200" spc="-1" dirty="0">
              <a:solidFill>
                <a:srgbClr val="0000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574" y="889844"/>
            <a:ext cx="57836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МИНПРОСВЕЩЕНИЯ РОССИИ СОЗДАНА ГОРЯЧАЯ ЛИНИЯ В ЦЕЛЯХ ОРГАНИЗАЦИИ РАЗЪЯСНЕНИЯ РАБОТЫ В РАМКАХ ПРИКАЗОВ МИНПРОСВЕЩЕНИЯ РОССИИ:</a:t>
            </a:r>
          </a:p>
          <a:p>
            <a:endParaRPr lang="ru-RU" sz="1600" dirty="0" smtClean="0">
              <a:latin typeface="Century Gothic" pitchFamily="34" charset="0"/>
            </a:endParaRPr>
          </a:p>
          <a:p>
            <a:pPr marL="26670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от 4 марта 2025 г. № 170 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 лиц без гражданства </a:t>
            </a:r>
          </a:p>
          <a:p>
            <a:pPr marL="266700"/>
            <a:endParaRPr lang="ru-RU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26670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от 4 марта 2025 г. № 171 «О внесении изменений в 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</a:t>
            </a:r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466725" y="2447925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66725" y="4657723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1092964"/>
            <a:ext cx="5029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66"/>
                </a:solidFill>
                <a:latin typeface="Century Gothic" pitchFamily="34" charset="0"/>
              </a:rPr>
              <a:t>ФУНКЦИОНИРОВАНИЕ </a:t>
            </a:r>
          </a:p>
          <a:p>
            <a:r>
              <a:rPr lang="ru-RU" sz="2000" b="1" dirty="0" smtClean="0">
                <a:solidFill>
                  <a:srgbClr val="003366"/>
                </a:solidFill>
                <a:latin typeface="Century Gothic" pitchFamily="34" charset="0"/>
              </a:rPr>
              <a:t>«ГОРЯЧЕЙ ЛИНИИ»</a:t>
            </a:r>
            <a:r>
              <a:rPr lang="ru-RU" sz="2000" dirty="0" smtClean="0">
                <a:solidFill>
                  <a:srgbClr val="003366"/>
                </a:solidFill>
                <a:latin typeface="Century Gothic" pitchFamily="34" charset="0"/>
              </a:rPr>
              <a:t/>
            </a:r>
            <a:br>
              <a:rPr lang="ru-RU" sz="2000" dirty="0" smtClean="0">
                <a:solidFill>
                  <a:srgbClr val="003366"/>
                </a:solidFill>
                <a:latin typeface="Century Gothic" pitchFamily="34" charset="0"/>
              </a:rPr>
            </a:br>
            <a:endParaRPr lang="ru-RU" sz="20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endParaRPr lang="ru-RU" sz="20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с 9:00 до 18:00 по московскому времени </a:t>
            </a:r>
          </a:p>
          <a:p>
            <a:pPr marL="1343025"/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телефон (495) 587-01-10, доб.  3291</a:t>
            </a:r>
            <a:b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</a:br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адрес электронной почты zasyadko-vk@edu.gov.ru</a:t>
            </a:r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</p:txBody>
      </p:sp>
      <p:grpSp>
        <p:nvGrpSpPr>
          <p:cNvPr id="12" name="Google Shape;13688;p70">
            <a:extLst>
              <a:ext uri="{FF2B5EF4-FFF2-40B4-BE49-F238E27FC236}">
                <a16:creationId xmlns="" xmlns:a16="http://schemas.microsoft.com/office/drawing/2014/main" id="{34A073ED-DA3B-D67C-D4E6-2D731129FC58}"/>
              </a:ext>
            </a:extLst>
          </p:cNvPr>
          <p:cNvGrpSpPr/>
          <p:nvPr/>
        </p:nvGrpSpPr>
        <p:grpSpPr>
          <a:xfrm>
            <a:off x="6610309" y="4521622"/>
            <a:ext cx="737821" cy="736178"/>
            <a:chOff x="1745217" y="1515471"/>
            <a:chExt cx="343269" cy="342505"/>
          </a:xfrm>
          <a:solidFill>
            <a:sysClr val="windowText" lastClr="000000"/>
          </a:solidFill>
        </p:grpSpPr>
        <p:sp>
          <p:nvSpPr>
            <p:cNvPr id="13" name="Google Shape;13689;p70">
              <a:extLst>
                <a:ext uri="{FF2B5EF4-FFF2-40B4-BE49-F238E27FC236}">
                  <a16:creationId xmlns="" xmlns:a16="http://schemas.microsoft.com/office/drawing/2014/main" id="{05878493-AFE7-8517-5E9C-496E7C859C1D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690;p70">
              <a:extLst>
                <a:ext uri="{FF2B5EF4-FFF2-40B4-BE49-F238E27FC236}">
                  <a16:creationId xmlns="" xmlns:a16="http://schemas.microsoft.com/office/drawing/2014/main" id="{DE500213-14F0-647B-0BE3-804D791C631F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691;p70">
              <a:extLst>
                <a:ext uri="{FF2B5EF4-FFF2-40B4-BE49-F238E27FC236}">
                  <a16:creationId xmlns="" xmlns:a16="http://schemas.microsoft.com/office/drawing/2014/main" id="{47DA9F88-31C6-E793-04E7-1D7602A028ED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692;p70">
              <a:extLst>
                <a:ext uri="{FF2B5EF4-FFF2-40B4-BE49-F238E27FC236}">
                  <a16:creationId xmlns="" xmlns:a16="http://schemas.microsoft.com/office/drawing/2014/main" id="{7B6F16CF-C702-3A41-A541-A140CD3A4F07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31769;p85">
            <a:extLst>
              <a:ext uri="{FF2B5EF4-FFF2-40B4-BE49-F238E27FC236}">
                <a16:creationId xmlns="" xmlns:a16="http://schemas.microsoft.com/office/drawing/2014/main" id="{6343E250-D6E9-53B4-7F4A-0BB3D4C6B860}"/>
              </a:ext>
            </a:extLst>
          </p:cNvPr>
          <p:cNvGrpSpPr/>
          <p:nvPr/>
        </p:nvGrpSpPr>
        <p:grpSpPr>
          <a:xfrm>
            <a:off x="6553430" y="3407527"/>
            <a:ext cx="794700" cy="707273"/>
            <a:chOff x="4747100" y="3052825"/>
            <a:chExt cx="370375" cy="363425"/>
          </a:xfrm>
          <a:solidFill>
            <a:sysClr val="windowText" lastClr="000000"/>
          </a:solidFill>
        </p:grpSpPr>
        <p:sp>
          <p:nvSpPr>
            <p:cNvPr id="19" name="Google Shape;31770;p85">
              <a:extLst>
                <a:ext uri="{FF2B5EF4-FFF2-40B4-BE49-F238E27FC236}">
                  <a16:creationId xmlns="" xmlns:a16="http://schemas.microsoft.com/office/drawing/2014/main" id="{B1A220DB-1CBD-7548-0C51-E0812160D225}"/>
                </a:ext>
              </a:extLst>
            </p:cNvPr>
            <p:cNvSpPr/>
            <p:nvPr/>
          </p:nvSpPr>
          <p:spPr>
            <a:xfrm>
              <a:off x="4983200" y="3354500"/>
              <a:ext cx="16225" cy="14600"/>
            </a:xfrm>
            <a:custGeom>
              <a:avLst/>
              <a:gdLst/>
              <a:ahLst/>
              <a:cxnLst/>
              <a:rect l="l" t="t" r="r" b="b"/>
              <a:pathLst>
                <a:path w="649" h="584" extrusionOk="0">
                  <a:moveTo>
                    <a:pt x="371" y="1"/>
                  </a:moveTo>
                  <a:cubicBezTo>
                    <a:pt x="124" y="1"/>
                    <a:pt x="1" y="310"/>
                    <a:pt x="155" y="495"/>
                  </a:cubicBezTo>
                  <a:cubicBezTo>
                    <a:pt x="217" y="556"/>
                    <a:pt x="292" y="584"/>
                    <a:pt x="365" y="584"/>
                  </a:cubicBezTo>
                  <a:cubicBezTo>
                    <a:pt x="511" y="584"/>
                    <a:pt x="649" y="474"/>
                    <a:pt x="649" y="310"/>
                  </a:cubicBezTo>
                  <a:cubicBezTo>
                    <a:pt x="649" y="124"/>
                    <a:pt x="525" y="1"/>
                    <a:pt x="37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31771;p85">
              <a:extLst>
                <a:ext uri="{FF2B5EF4-FFF2-40B4-BE49-F238E27FC236}">
                  <a16:creationId xmlns="" xmlns:a16="http://schemas.microsoft.com/office/drawing/2014/main" id="{561B0BD6-E028-80A6-2C29-856AA8D77492}"/>
                </a:ext>
              </a:extLst>
            </p:cNvPr>
            <p:cNvSpPr/>
            <p:nvPr/>
          </p:nvSpPr>
          <p:spPr>
            <a:xfrm>
              <a:off x="4747100" y="3052825"/>
              <a:ext cx="370375" cy="363425"/>
            </a:xfrm>
            <a:custGeom>
              <a:avLst/>
              <a:gdLst/>
              <a:ahLst/>
              <a:cxnLst/>
              <a:rect l="l" t="t" r="r" b="b"/>
              <a:pathLst>
                <a:path w="14815" h="14537" extrusionOk="0">
                  <a:moveTo>
                    <a:pt x="13395" y="5865"/>
                  </a:moveTo>
                  <a:cubicBezTo>
                    <a:pt x="14105" y="5896"/>
                    <a:pt x="14105" y="6945"/>
                    <a:pt x="13395" y="7007"/>
                  </a:cubicBezTo>
                  <a:lnTo>
                    <a:pt x="12562" y="7007"/>
                  </a:lnTo>
                  <a:cubicBezTo>
                    <a:pt x="11852" y="6945"/>
                    <a:pt x="11852" y="5896"/>
                    <a:pt x="12562" y="5865"/>
                  </a:cubicBezTo>
                  <a:close/>
                  <a:moveTo>
                    <a:pt x="13395" y="7562"/>
                  </a:moveTo>
                  <a:cubicBezTo>
                    <a:pt x="13703" y="7562"/>
                    <a:pt x="13981" y="7809"/>
                    <a:pt x="13981" y="8118"/>
                  </a:cubicBezTo>
                  <a:cubicBezTo>
                    <a:pt x="13981" y="8426"/>
                    <a:pt x="13703" y="8704"/>
                    <a:pt x="13395" y="8704"/>
                  </a:cubicBezTo>
                  <a:lnTo>
                    <a:pt x="12562" y="8704"/>
                  </a:lnTo>
                  <a:cubicBezTo>
                    <a:pt x="11790" y="8704"/>
                    <a:pt x="11790" y="7562"/>
                    <a:pt x="12562" y="7562"/>
                  </a:cubicBezTo>
                  <a:close/>
                  <a:moveTo>
                    <a:pt x="13395" y="9260"/>
                  </a:moveTo>
                  <a:cubicBezTo>
                    <a:pt x="13703" y="9260"/>
                    <a:pt x="13981" y="9506"/>
                    <a:pt x="13981" y="9815"/>
                  </a:cubicBezTo>
                  <a:cubicBezTo>
                    <a:pt x="13981" y="10154"/>
                    <a:pt x="13703" y="10401"/>
                    <a:pt x="13395" y="10401"/>
                  </a:cubicBezTo>
                  <a:lnTo>
                    <a:pt x="12562" y="10401"/>
                  </a:lnTo>
                  <a:cubicBezTo>
                    <a:pt x="11852" y="10340"/>
                    <a:pt x="11852" y="9321"/>
                    <a:pt x="12562" y="9260"/>
                  </a:cubicBezTo>
                  <a:close/>
                  <a:moveTo>
                    <a:pt x="1698" y="6698"/>
                  </a:moveTo>
                  <a:lnTo>
                    <a:pt x="1698" y="12099"/>
                  </a:lnTo>
                  <a:lnTo>
                    <a:pt x="556" y="12099"/>
                  </a:lnTo>
                  <a:lnTo>
                    <a:pt x="556" y="6698"/>
                  </a:lnTo>
                  <a:close/>
                  <a:moveTo>
                    <a:pt x="8488" y="5001"/>
                  </a:moveTo>
                  <a:cubicBezTo>
                    <a:pt x="8334" y="5649"/>
                    <a:pt x="7747" y="6142"/>
                    <a:pt x="7099" y="6142"/>
                  </a:cubicBezTo>
                  <a:lnTo>
                    <a:pt x="6266" y="6142"/>
                  </a:lnTo>
                  <a:cubicBezTo>
                    <a:pt x="6081" y="6142"/>
                    <a:pt x="5957" y="6266"/>
                    <a:pt x="5957" y="6420"/>
                  </a:cubicBezTo>
                  <a:lnTo>
                    <a:pt x="5957" y="7253"/>
                  </a:lnTo>
                  <a:cubicBezTo>
                    <a:pt x="5957" y="8056"/>
                    <a:pt x="5340" y="8673"/>
                    <a:pt x="4537" y="8673"/>
                  </a:cubicBezTo>
                  <a:cubicBezTo>
                    <a:pt x="4528" y="8672"/>
                    <a:pt x="4519" y="8672"/>
                    <a:pt x="4510" y="8672"/>
                  </a:cubicBezTo>
                  <a:cubicBezTo>
                    <a:pt x="4145" y="8672"/>
                    <a:pt x="4145" y="9261"/>
                    <a:pt x="4510" y="9261"/>
                  </a:cubicBezTo>
                  <a:cubicBezTo>
                    <a:pt x="4519" y="9261"/>
                    <a:pt x="4528" y="9260"/>
                    <a:pt x="4537" y="9260"/>
                  </a:cubicBezTo>
                  <a:cubicBezTo>
                    <a:pt x="5093" y="9260"/>
                    <a:pt x="5587" y="9043"/>
                    <a:pt x="5957" y="8642"/>
                  </a:cubicBezTo>
                  <a:lnTo>
                    <a:pt x="5957" y="12099"/>
                  </a:lnTo>
                  <a:lnTo>
                    <a:pt x="5155" y="12099"/>
                  </a:lnTo>
                  <a:cubicBezTo>
                    <a:pt x="4846" y="12099"/>
                    <a:pt x="4537" y="11975"/>
                    <a:pt x="4321" y="11759"/>
                  </a:cubicBezTo>
                  <a:cubicBezTo>
                    <a:pt x="3982" y="11420"/>
                    <a:pt x="3550" y="11235"/>
                    <a:pt x="3087" y="11235"/>
                  </a:cubicBezTo>
                  <a:lnTo>
                    <a:pt x="2285" y="11235"/>
                  </a:lnTo>
                  <a:lnTo>
                    <a:pt x="2285" y="7531"/>
                  </a:lnTo>
                  <a:cubicBezTo>
                    <a:pt x="3303" y="7439"/>
                    <a:pt x="4167" y="6729"/>
                    <a:pt x="4507" y="5741"/>
                  </a:cubicBezTo>
                  <a:cubicBezTo>
                    <a:pt x="4661" y="5309"/>
                    <a:pt x="5062" y="5001"/>
                    <a:pt x="5525" y="5001"/>
                  </a:cubicBezTo>
                  <a:close/>
                  <a:moveTo>
                    <a:pt x="13395" y="10957"/>
                  </a:moveTo>
                  <a:cubicBezTo>
                    <a:pt x="13703" y="10957"/>
                    <a:pt x="13981" y="11204"/>
                    <a:pt x="13981" y="11543"/>
                  </a:cubicBezTo>
                  <a:cubicBezTo>
                    <a:pt x="13981" y="11852"/>
                    <a:pt x="13703" y="12099"/>
                    <a:pt x="13395" y="12099"/>
                  </a:cubicBezTo>
                  <a:lnTo>
                    <a:pt x="12562" y="12099"/>
                  </a:lnTo>
                  <a:cubicBezTo>
                    <a:pt x="11790" y="12099"/>
                    <a:pt x="11790" y="10957"/>
                    <a:pt x="12562" y="10957"/>
                  </a:cubicBezTo>
                  <a:close/>
                  <a:moveTo>
                    <a:pt x="7099" y="1"/>
                  </a:moveTo>
                  <a:cubicBezTo>
                    <a:pt x="6482" y="1"/>
                    <a:pt x="5957" y="526"/>
                    <a:pt x="5957" y="1143"/>
                  </a:cubicBezTo>
                  <a:lnTo>
                    <a:pt x="5957" y="4445"/>
                  </a:lnTo>
                  <a:lnTo>
                    <a:pt x="5525" y="4445"/>
                  </a:lnTo>
                  <a:cubicBezTo>
                    <a:pt x="5503" y="4444"/>
                    <a:pt x="5480" y="4444"/>
                    <a:pt x="5458" y="4444"/>
                  </a:cubicBezTo>
                  <a:cubicBezTo>
                    <a:pt x="4777" y="4444"/>
                    <a:pt x="4190" y="4899"/>
                    <a:pt x="3951" y="5556"/>
                  </a:cubicBezTo>
                  <a:cubicBezTo>
                    <a:pt x="3704" y="6297"/>
                    <a:pt x="3056" y="6852"/>
                    <a:pt x="2285" y="6976"/>
                  </a:cubicBezTo>
                  <a:lnTo>
                    <a:pt x="2285" y="6420"/>
                  </a:lnTo>
                  <a:cubicBezTo>
                    <a:pt x="2285" y="6266"/>
                    <a:pt x="2130" y="6142"/>
                    <a:pt x="1976" y="6142"/>
                  </a:cubicBezTo>
                  <a:lnTo>
                    <a:pt x="279" y="6142"/>
                  </a:lnTo>
                  <a:cubicBezTo>
                    <a:pt x="124" y="6142"/>
                    <a:pt x="1" y="6266"/>
                    <a:pt x="1" y="6420"/>
                  </a:cubicBezTo>
                  <a:lnTo>
                    <a:pt x="1" y="12377"/>
                  </a:lnTo>
                  <a:cubicBezTo>
                    <a:pt x="1" y="12531"/>
                    <a:pt x="124" y="12654"/>
                    <a:pt x="279" y="12654"/>
                  </a:cubicBezTo>
                  <a:lnTo>
                    <a:pt x="1976" y="12654"/>
                  </a:lnTo>
                  <a:cubicBezTo>
                    <a:pt x="2130" y="12654"/>
                    <a:pt x="2254" y="12531"/>
                    <a:pt x="2285" y="12377"/>
                  </a:cubicBezTo>
                  <a:lnTo>
                    <a:pt x="2285" y="11790"/>
                  </a:lnTo>
                  <a:lnTo>
                    <a:pt x="3087" y="11790"/>
                  </a:lnTo>
                  <a:cubicBezTo>
                    <a:pt x="3396" y="11790"/>
                    <a:pt x="3673" y="11914"/>
                    <a:pt x="3889" y="12130"/>
                  </a:cubicBezTo>
                  <a:cubicBezTo>
                    <a:pt x="4229" y="12469"/>
                    <a:pt x="4661" y="12654"/>
                    <a:pt x="5124" y="12654"/>
                  </a:cubicBezTo>
                  <a:lnTo>
                    <a:pt x="5957" y="12654"/>
                  </a:lnTo>
                  <a:lnTo>
                    <a:pt x="5957" y="13364"/>
                  </a:lnTo>
                  <a:cubicBezTo>
                    <a:pt x="5957" y="14012"/>
                    <a:pt x="6451" y="14506"/>
                    <a:pt x="7068" y="14506"/>
                  </a:cubicBezTo>
                  <a:lnTo>
                    <a:pt x="8519" y="14506"/>
                  </a:lnTo>
                  <a:cubicBezTo>
                    <a:pt x="8673" y="14506"/>
                    <a:pt x="8796" y="14383"/>
                    <a:pt x="8796" y="14228"/>
                  </a:cubicBezTo>
                  <a:cubicBezTo>
                    <a:pt x="8796" y="14074"/>
                    <a:pt x="8673" y="13950"/>
                    <a:pt x="8519" y="13950"/>
                  </a:cubicBezTo>
                  <a:lnTo>
                    <a:pt x="7068" y="13950"/>
                  </a:lnTo>
                  <a:cubicBezTo>
                    <a:pt x="6760" y="13950"/>
                    <a:pt x="6513" y="13704"/>
                    <a:pt x="6513" y="13364"/>
                  </a:cubicBezTo>
                  <a:lnTo>
                    <a:pt x="6513" y="6698"/>
                  </a:lnTo>
                  <a:lnTo>
                    <a:pt x="7068" y="6698"/>
                  </a:lnTo>
                  <a:cubicBezTo>
                    <a:pt x="8179" y="6698"/>
                    <a:pt x="9074" y="5803"/>
                    <a:pt x="9074" y="4723"/>
                  </a:cubicBezTo>
                  <a:cubicBezTo>
                    <a:pt x="9074" y="4582"/>
                    <a:pt x="8971" y="4441"/>
                    <a:pt x="8813" y="4441"/>
                  </a:cubicBezTo>
                  <a:cubicBezTo>
                    <a:pt x="8797" y="4441"/>
                    <a:pt x="8782" y="4442"/>
                    <a:pt x="8766" y="4445"/>
                  </a:cubicBezTo>
                  <a:lnTo>
                    <a:pt x="6544" y="4445"/>
                  </a:lnTo>
                  <a:lnTo>
                    <a:pt x="6544" y="1143"/>
                  </a:lnTo>
                  <a:cubicBezTo>
                    <a:pt x="6544" y="834"/>
                    <a:pt x="6790" y="556"/>
                    <a:pt x="7130" y="556"/>
                  </a:cubicBezTo>
                  <a:lnTo>
                    <a:pt x="12562" y="556"/>
                  </a:lnTo>
                  <a:cubicBezTo>
                    <a:pt x="12870" y="587"/>
                    <a:pt x="13117" y="834"/>
                    <a:pt x="13117" y="1143"/>
                  </a:cubicBezTo>
                  <a:lnTo>
                    <a:pt x="13117" y="5278"/>
                  </a:lnTo>
                  <a:lnTo>
                    <a:pt x="12531" y="5278"/>
                  </a:lnTo>
                  <a:cubicBezTo>
                    <a:pt x="11481" y="5278"/>
                    <a:pt x="10988" y="6575"/>
                    <a:pt x="11790" y="7253"/>
                  </a:cubicBezTo>
                  <a:cubicBezTo>
                    <a:pt x="11265" y="7716"/>
                    <a:pt x="11265" y="8519"/>
                    <a:pt x="11790" y="8982"/>
                  </a:cubicBezTo>
                  <a:cubicBezTo>
                    <a:pt x="11265" y="9414"/>
                    <a:pt x="11265" y="10216"/>
                    <a:pt x="11790" y="10679"/>
                  </a:cubicBezTo>
                  <a:cubicBezTo>
                    <a:pt x="10988" y="11358"/>
                    <a:pt x="11481" y="12654"/>
                    <a:pt x="12531" y="12654"/>
                  </a:cubicBezTo>
                  <a:lnTo>
                    <a:pt x="13117" y="12654"/>
                  </a:lnTo>
                  <a:lnTo>
                    <a:pt x="13117" y="13395"/>
                  </a:lnTo>
                  <a:cubicBezTo>
                    <a:pt x="13117" y="13704"/>
                    <a:pt x="12839" y="13981"/>
                    <a:pt x="12531" y="13981"/>
                  </a:cubicBezTo>
                  <a:lnTo>
                    <a:pt x="11111" y="13981"/>
                  </a:lnTo>
                  <a:cubicBezTo>
                    <a:pt x="11095" y="13979"/>
                    <a:pt x="11079" y="13977"/>
                    <a:pt x="11064" y="13977"/>
                  </a:cubicBezTo>
                  <a:cubicBezTo>
                    <a:pt x="10905" y="13977"/>
                    <a:pt x="10802" y="14118"/>
                    <a:pt x="10802" y="14259"/>
                  </a:cubicBezTo>
                  <a:cubicBezTo>
                    <a:pt x="10802" y="14413"/>
                    <a:pt x="10926" y="14537"/>
                    <a:pt x="11111" y="14537"/>
                  </a:cubicBezTo>
                  <a:lnTo>
                    <a:pt x="12531" y="14537"/>
                  </a:lnTo>
                  <a:cubicBezTo>
                    <a:pt x="13179" y="14506"/>
                    <a:pt x="13673" y="14012"/>
                    <a:pt x="13673" y="13395"/>
                  </a:cubicBezTo>
                  <a:lnTo>
                    <a:pt x="13673" y="12623"/>
                  </a:lnTo>
                  <a:cubicBezTo>
                    <a:pt x="14568" y="12407"/>
                    <a:pt x="14814" y="11266"/>
                    <a:pt x="14136" y="10679"/>
                  </a:cubicBezTo>
                  <a:cubicBezTo>
                    <a:pt x="14660" y="10216"/>
                    <a:pt x="14660" y="9414"/>
                    <a:pt x="14136" y="8982"/>
                  </a:cubicBezTo>
                  <a:cubicBezTo>
                    <a:pt x="14660" y="8519"/>
                    <a:pt x="14660" y="7716"/>
                    <a:pt x="14136" y="7253"/>
                  </a:cubicBezTo>
                  <a:cubicBezTo>
                    <a:pt x="14382" y="7037"/>
                    <a:pt x="14537" y="6729"/>
                    <a:pt x="14537" y="6420"/>
                  </a:cubicBezTo>
                  <a:cubicBezTo>
                    <a:pt x="14537" y="5896"/>
                    <a:pt x="14166" y="5433"/>
                    <a:pt x="13673" y="5309"/>
                  </a:cubicBezTo>
                  <a:lnTo>
                    <a:pt x="13673" y="1143"/>
                  </a:lnTo>
                  <a:cubicBezTo>
                    <a:pt x="13673" y="495"/>
                    <a:pt x="13179" y="1"/>
                    <a:pt x="1253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31772;p85">
              <a:extLst>
                <a:ext uri="{FF2B5EF4-FFF2-40B4-BE49-F238E27FC236}">
                  <a16:creationId xmlns="" xmlns:a16="http://schemas.microsoft.com/office/drawing/2014/main" id="{842DCE99-4D41-EDAE-4F43-2AA902D0DF70}"/>
                </a:ext>
              </a:extLst>
            </p:cNvPr>
            <p:cNvSpPr/>
            <p:nvPr/>
          </p:nvSpPr>
          <p:spPr>
            <a:xfrm>
              <a:off x="4961600" y="3095275"/>
              <a:ext cx="59425" cy="14675"/>
            </a:xfrm>
            <a:custGeom>
              <a:avLst/>
              <a:gdLst/>
              <a:ahLst/>
              <a:cxnLst/>
              <a:rect l="l" t="t" r="r" b="b"/>
              <a:pathLst>
                <a:path w="2377" h="587" extrusionOk="0">
                  <a:moveTo>
                    <a:pt x="402" y="0"/>
                  </a:moveTo>
                  <a:cubicBezTo>
                    <a:pt x="0" y="0"/>
                    <a:pt x="0" y="587"/>
                    <a:pt x="402" y="587"/>
                  </a:cubicBezTo>
                  <a:lnTo>
                    <a:pt x="2099" y="587"/>
                  </a:lnTo>
                  <a:cubicBezTo>
                    <a:pt x="2253" y="587"/>
                    <a:pt x="2377" y="432"/>
                    <a:pt x="2377" y="278"/>
                  </a:cubicBezTo>
                  <a:cubicBezTo>
                    <a:pt x="2377" y="124"/>
                    <a:pt x="2253" y="0"/>
                    <a:pt x="209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31773;p85">
              <a:extLst>
                <a:ext uri="{FF2B5EF4-FFF2-40B4-BE49-F238E27FC236}">
                  <a16:creationId xmlns="" xmlns:a16="http://schemas.microsoft.com/office/drawing/2014/main" id="{47234458-336A-78D2-3726-E676A006A0D3}"/>
                </a:ext>
              </a:extLst>
            </p:cNvPr>
            <p:cNvSpPr/>
            <p:nvPr/>
          </p:nvSpPr>
          <p:spPr>
            <a:xfrm>
              <a:off x="4983200" y="3402150"/>
              <a:ext cx="19325" cy="14100"/>
            </a:xfrm>
            <a:custGeom>
              <a:avLst/>
              <a:gdLst/>
              <a:ahLst/>
              <a:cxnLst/>
              <a:rect l="l" t="t" r="r" b="b"/>
              <a:pathLst>
                <a:path w="773" h="564" extrusionOk="0">
                  <a:moveTo>
                    <a:pt x="386" y="1"/>
                  </a:moveTo>
                  <a:cubicBezTo>
                    <a:pt x="317" y="1"/>
                    <a:pt x="247" y="24"/>
                    <a:pt x="186" y="70"/>
                  </a:cubicBezTo>
                  <a:cubicBezTo>
                    <a:pt x="1" y="255"/>
                    <a:pt x="124" y="564"/>
                    <a:pt x="371" y="564"/>
                  </a:cubicBezTo>
                  <a:cubicBezTo>
                    <a:pt x="649" y="564"/>
                    <a:pt x="772" y="255"/>
                    <a:pt x="587" y="70"/>
                  </a:cubicBezTo>
                  <a:cubicBezTo>
                    <a:pt x="525" y="24"/>
                    <a:pt x="456" y="1"/>
                    <a:pt x="38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oogle Shape;16908;p75">
            <a:extLst>
              <a:ext uri="{FF2B5EF4-FFF2-40B4-BE49-F238E27FC236}">
                <a16:creationId xmlns="" xmlns:a16="http://schemas.microsoft.com/office/drawing/2014/main" id="{33568407-AF84-F1C1-A1FA-F6045439D8BF}"/>
              </a:ext>
            </a:extLst>
          </p:cNvPr>
          <p:cNvGrpSpPr/>
          <p:nvPr/>
        </p:nvGrpSpPr>
        <p:grpSpPr>
          <a:xfrm>
            <a:off x="6694412" y="2361663"/>
            <a:ext cx="657426" cy="686337"/>
            <a:chOff x="2302788" y="1505981"/>
            <a:chExt cx="336188" cy="335425"/>
          </a:xfrm>
          <a:solidFill>
            <a:sysClr val="windowText" lastClr="000000"/>
          </a:solidFill>
        </p:grpSpPr>
        <p:sp>
          <p:nvSpPr>
            <p:cNvPr id="24" name="Google Shape;16909;p75">
              <a:extLst>
                <a:ext uri="{FF2B5EF4-FFF2-40B4-BE49-F238E27FC236}">
                  <a16:creationId xmlns="" xmlns:a16="http://schemas.microsoft.com/office/drawing/2014/main" id="{69222AE6-D1C0-74BE-B15B-FE4AD77BE751}"/>
                </a:ext>
              </a:extLst>
            </p:cNvPr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6910;p75">
              <a:extLst>
                <a:ext uri="{FF2B5EF4-FFF2-40B4-BE49-F238E27FC236}">
                  <a16:creationId xmlns="" xmlns:a16="http://schemas.microsoft.com/office/drawing/2014/main" id="{E51CA37E-4F12-0E68-DD41-4463E318D75C}"/>
                </a:ext>
              </a:extLst>
            </p:cNvPr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911;p75">
              <a:extLst>
                <a:ext uri="{FF2B5EF4-FFF2-40B4-BE49-F238E27FC236}">
                  <a16:creationId xmlns="" xmlns:a16="http://schemas.microsoft.com/office/drawing/2014/main" id="{E6A0F046-D36D-DF07-807A-67FB88337059}"/>
                </a:ext>
              </a:extLst>
            </p:cNvPr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912;p75">
              <a:extLst>
                <a:ext uri="{FF2B5EF4-FFF2-40B4-BE49-F238E27FC236}">
                  <a16:creationId xmlns="" xmlns:a16="http://schemas.microsoft.com/office/drawing/2014/main" id="{AC0DC40F-0C9C-A6EB-94E5-EBF32F1E0442}"/>
                </a:ext>
              </a:extLst>
            </p:cNvPr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913;p75">
              <a:extLst>
                <a:ext uri="{FF2B5EF4-FFF2-40B4-BE49-F238E27FC236}">
                  <a16:creationId xmlns="" xmlns:a16="http://schemas.microsoft.com/office/drawing/2014/main" id="{6AD72A70-CFBF-2DAB-7118-8F170D361A72}"/>
                </a:ext>
              </a:extLst>
            </p:cNvPr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914;p75">
              <a:extLst>
                <a:ext uri="{FF2B5EF4-FFF2-40B4-BE49-F238E27FC236}">
                  <a16:creationId xmlns="" xmlns:a16="http://schemas.microsoft.com/office/drawing/2014/main" id="{0065DF0F-77F5-C9C2-D856-04B68FFEF147}"/>
                </a:ext>
              </a:extLst>
            </p:cNvPr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915;p75">
              <a:extLst>
                <a:ext uri="{FF2B5EF4-FFF2-40B4-BE49-F238E27FC236}">
                  <a16:creationId xmlns="" xmlns:a16="http://schemas.microsoft.com/office/drawing/2014/main" id="{F75BC601-1F8E-2A3E-D005-1C28FF40DD13}"/>
                </a:ext>
              </a:extLst>
            </p:cNvPr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6916;p75">
              <a:extLst>
                <a:ext uri="{FF2B5EF4-FFF2-40B4-BE49-F238E27FC236}">
                  <a16:creationId xmlns="" xmlns:a16="http://schemas.microsoft.com/office/drawing/2014/main" id="{2095CC11-6551-C662-D53A-0D9B8642AE01}"/>
                </a:ext>
              </a:extLst>
            </p:cNvPr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6917;p75">
              <a:extLst>
                <a:ext uri="{FF2B5EF4-FFF2-40B4-BE49-F238E27FC236}">
                  <a16:creationId xmlns="" xmlns:a16="http://schemas.microsoft.com/office/drawing/2014/main" id="{E5C7D57F-1B1B-69D0-932C-F4D8986E93F1}"/>
                </a:ext>
              </a:extLst>
            </p:cNvPr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918;p75">
              <a:extLst>
                <a:ext uri="{FF2B5EF4-FFF2-40B4-BE49-F238E27FC236}">
                  <a16:creationId xmlns="" xmlns:a16="http://schemas.microsoft.com/office/drawing/2014/main" id="{C10445A4-4C25-AA70-3C71-F16DA28614EE}"/>
                </a:ext>
              </a:extLst>
            </p:cNvPr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919;p75">
              <a:extLst>
                <a:ext uri="{FF2B5EF4-FFF2-40B4-BE49-F238E27FC236}">
                  <a16:creationId xmlns="" xmlns:a16="http://schemas.microsoft.com/office/drawing/2014/main" id="{BD9C6EBE-65A6-B212-B25F-C42B0D4F6C50}"/>
                </a:ext>
              </a:extLst>
            </p:cNvPr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20;p75">
              <a:extLst>
                <a:ext uri="{FF2B5EF4-FFF2-40B4-BE49-F238E27FC236}">
                  <a16:creationId xmlns="" xmlns:a16="http://schemas.microsoft.com/office/drawing/2014/main" id="{9F148B90-4308-1956-C997-5D3ADCC37784}"/>
                </a:ext>
              </a:extLst>
            </p:cNvPr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6921;p75">
              <a:extLst>
                <a:ext uri="{FF2B5EF4-FFF2-40B4-BE49-F238E27FC236}">
                  <a16:creationId xmlns="" xmlns:a16="http://schemas.microsoft.com/office/drawing/2014/main" id="{122565CA-FB5C-5DDB-8D96-C524B1E58742}"/>
                </a:ext>
              </a:extLst>
            </p:cNvPr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6922;p75">
              <a:extLst>
                <a:ext uri="{FF2B5EF4-FFF2-40B4-BE49-F238E27FC236}">
                  <a16:creationId xmlns="" xmlns:a16="http://schemas.microsoft.com/office/drawing/2014/main" id="{BA485410-2F63-26D6-BB92-958EF008495C}"/>
                </a:ext>
              </a:extLst>
            </p:cNvPr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6923;p75">
              <a:extLst>
                <a:ext uri="{FF2B5EF4-FFF2-40B4-BE49-F238E27FC236}">
                  <a16:creationId xmlns="" xmlns:a16="http://schemas.microsoft.com/office/drawing/2014/main" id="{5A082E0C-7A2C-A0B0-8557-8B62BF5CF6EB}"/>
                </a:ext>
              </a:extLst>
            </p:cNvPr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6924;p75">
              <a:extLst>
                <a:ext uri="{FF2B5EF4-FFF2-40B4-BE49-F238E27FC236}">
                  <a16:creationId xmlns="" xmlns:a16="http://schemas.microsoft.com/office/drawing/2014/main" id="{50D3F775-D644-7604-CAF1-B2D0602F6330}"/>
                </a:ext>
              </a:extLst>
            </p:cNvPr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6925;p75">
              <a:extLst>
                <a:ext uri="{FF2B5EF4-FFF2-40B4-BE49-F238E27FC236}">
                  <a16:creationId xmlns="" xmlns:a16="http://schemas.microsoft.com/office/drawing/2014/main" id="{A023106E-B74D-0EB2-A9A2-AB3B2113771B}"/>
                </a:ext>
              </a:extLst>
            </p:cNvPr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1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60" y="228600"/>
            <a:ext cx="9842520" cy="330480"/>
          </a:xfr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l" rtl="0"/>
            <a:r>
              <a:rPr lang="ru-RU" sz="2000" b="1" kern="1200" spc="-12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rPr>
              <a:t>ТЕРРИТОРИАЛЬНОЕ РАСПОЛОЖЕНИЕ ТЕСТИРУЮЩИХ ОРГАНИЗАЦИЙ</a:t>
            </a:r>
            <a:endParaRPr lang="ru-RU" sz="2000" b="1" kern="1200" spc="-12" dirty="0">
              <a:solidFill>
                <a:srgbClr val="FFFFFF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61667619"/>
              </p:ext>
            </p:extLst>
          </p:nvPr>
        </p:nvGraphicFramePr>
        <p:xfrm>
          <a:off x="6096000" y="990602"/>
          <a:ext cx="5638800" cy="52081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19400"/>
                <a:gridCol w="2819400"/>
              </a:tblGrid>
              <a:tr h="1028690">
                <a:tc gridSpan="2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Количество иностранных граждан и лиц без гражданства, которые могут принять участие в тестировании на знание русского языка, достаточное для освоения образовательных программ начального общего, основного общего и среднего общего образования во втором квартале 2025 г.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 класс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260 человек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 класс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130 человек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 класс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120 человек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 класс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120 человек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 класс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60 человек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 класс</a:t>
                      </a:r>
                      <a:endParaRPr lang="ru-RU" sz="1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60 человек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7 класс</a:t>
                      </a:r>
                      <a:endParaRPr lang="ru-RU" sz="1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60 человек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 класс</a:t>
                      </a:r>
                      <a:endParaRPr lang="ru-RU" sz="1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60 человек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2"/>
                          </a:solidFill>
                          <a:effectLst/>
                        </a:rPr>
                        <a:t>9 класс</a:t>
                      </a:r>
                      <a:endParaRPr lang="ru-RU" sz="1400" i="1" dirty="0">
                        <a:solidFill>
                          <a:schemeClr val="accent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2"/>
                          </a:solidFill>
                          <a:effectLst/>
                        </a:rPr>
                        <a:t>60 человек</a:t>
                      </a:r>
                      <a:endParaRPr lang="ru-RU" sz="1400" i="1" dirty="0">
                        <a:solidFill>
                          <a:schemeClr val="accent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 класс</a:t>
                      </a:r>
                      <a:endParaRPr lang="ru-RU" sz="1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15 человек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2"/>
                          </a:solidFill>
                          <a:effectLst/>
                        </a:rPr>
                        <a:t>11 класс</a:t>
                      </a:r>
                      <a:endParaRPr lang="ru-RU" sz="1400" i="1" dirty="0">
                        <a:solidFill>
                          <a:schemeClr val="accent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2"/>
                          </a:solidFill>
                          <a:effectLst/>
                        </a:rPr>
                        <a:t>15 человек</a:t>
                      </a:r>
                      <a:endParaRPr lang="ru-RU" sz="1400" i="1" dirty="0">
                        <a:solidFill>
                          <a:schemeClr val="accent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14" marR="44414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72" y="1676400"/>
            <a:ext cx="1579189" cy="30683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1037" y="1530533"/>
            <a:ext cx="3570238" cy="45858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Хабаровск </a:t>
            </a:r>
            <a:r>
              <a:rPr lang="ru-RU" sz="19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  <a:p>
            <a:pPr>
              <a:lnSpc>
                <a:spcPct val="80000"/>
              </a:lnSpc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Вяземский 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9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Хабаровский 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Лазо </a:t>
            </a:r>
          </a:p>
          <a:p>
            <a:pPr>
              <a:lnSpc>
                <a:spcPct val="8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Нанайский</a:t>
            </a:r>
          </a:p>
          <a:p>
            <a:pPr>
              <a:lnSpc>
                <a:spcPct val="80000"/>
              </a:lnSpc>
            </a:pPr>
            <a:r>
              <a:rPr lang="ru-RU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Бикинский</a:t>
            </a: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Тугуро-Чумиканский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Аяно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-Майский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Охотский </a:t>
            </a:r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Комсомольск-на-Амуре </a:t>
            </a:r>
            <a:r>
              <a:rPr lang="ru-RU" sz="19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endParaRPr lang="ru-RU" sz="19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Амурский  </a:t>
            </a:r>
            <a:endParaRPr lang="ru-RU" sz="2400" b="1" dirty="0" smtClean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Комсомольский</a:t>
            </a:r>
          </a:p>
          <a:p>
            <a:pPr>
              <a:lnSpc>
                <a:spcPct val="8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Верхнебуреинский  </a:t>
            </a:r>
          </a:p>
          <a:p>
            <a:pPr>
              <a:lnSpc>
                <a:spcPct val="8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Николаевский  </a:t>
            </a:r>
          </a:p>
          <a:p>
            <a:pPr>
              <a:lnSpc>
                <a:spcPct val="80000"/>
              </a:lnSpc>
            </a:pPr>
            <a:r>
              <a:rPr lang="ru-RU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Солнечный </a:t>
            </a: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</a:t>
            </a:r>
            <a:r>
              <a:rPr lang="ru-RU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П.Осипенко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Ульчский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р.п.Ванино</a:t>
            </a:r>
            <a:r>
              <a:rPr lang="ru-RU" sz="19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</a:p>
          <a:p>
            <a:pPr>
              <a:lnSpc>
                <a:spcPct val="8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Советско-Гаванский                      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EA12408-F936-4972-90CD-D0792AEA5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73" y="3566528"/>
            <a:ext cx="204988" cy="2613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EA12408-F936-4972-90CD-D0792AEA5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4" y="3958541"/>
            <a:ext cx="204988" cy="2613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EA12408-F936-4972-90CD-D0792AEA5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51" y="3827870"/>
            <a:ext cx="204988" cy="26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14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1085</Words>
  <Application>Microsoft Office PowerPoint</Application>
  <PresentationFormat>Широкоэкранный</PresentationFormat>
  <Paragraphs>167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Century Gothic</vt:lpstr>
      <vt:lpstr>Montserrat Medium</vt:lpstr>
      <vt:lpstr>Symbol</vt:lpstr>
      <vt:lpstr>Times New Roman</vt:lpstr>
      <vt:lpstr>Wingdings</vt:lpstr>
      <vt:lpstr>Office Theme</vt:lpstr>
      <vt:lpstr>Тема Office</vt:lpstr>
      <vt:lpstr>1_Office Theme</vt:lpstr>
      <vt:lpstr>Презентация PowerPoint</vt:lpstr>
      <vt:lpstr>Презентация PowerPoint</vt:lpstr>
      <vt:lpstr>ПРИКАЗ № 171 от 04 марта 2025г.   ПОРЯДОК ПРИЕМА НА ОБУЧЕНИЕ </vt:lpstr>
      <vt:lpstr>ПРИКАЗ № 171 от 04 марта 2025г.   ПОРЯДОК ПРИЕМА НА ОБУЧЕНИЕ </vt:lpstr>
      <vt:lpstr>ПРИКАЗ № 170 от 04 марта 2025г.   ПОРЯДОК ПРОВЕДЕНИЯ ТЕСТИРОВАНИЯ </vt:lpstr>
      <vt:lpstr>ПРИКАЗ № 170 ОТ 04 МАРТА 2025 Г.   ПОРЯДОК ПРОВЕДЕНИЯ ТЕСТИРОВАНИЯ </vt:lpstr>
      <vt:lpstr>Презентация PowerPoint</vt:lpstr>
      <vt:lpstr>ТЕРРИТОРИАЛЬНОЕ РАСПОЛОЖЕНИЕ ТЕСТИРУЮЩИХ ОРГАНИЗАЦИЙ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Юлия Николаевна Алексеева</cp:lastModifiedBy>
  <cp:revision>61</cp:revision>
  <cp:lastPrinted>2025-03-18T05:26:41Z</cp:lastPrinted>
  <dcterms:created xsi:type="dcterms:W3CDTF">2025-03-17T06:45:18Z</dcterms:created>
  <dcterms:modified xsi:type="dcterms:W3CDTF">2025-03-19T05:37:14Z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2010</vt:lpwstr>
  </property>
</Properties>
</file>